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32"/>
  </p:notesMasterIdLst>
  <p:sldIdLst>
    <p:sldId id="267" r:id="rId2"/>
    <p:sldId id="279" r:id="rId3"/>
    <p:sldId id="287" r:id="rId4"/>
    <p:sldId id="270" r:id="rId5"/>
    <p:sldId id="280" r:id="rId6"/>
    <p:sldId id="301" r:id="rId7"/>
    <p:sldId id="303" r:id="rId8"/>
    <p:sldId id="300" r:id="rId9"/>
    <p:sldId id="304" r:id="rId10"/>
    <p:sldId id="305" r:id="rId11"/>
    <p:sldId id="306" r:id="rId12"/>
    <p:sldId id="307" r:id="rId13"/>
    <p:sldId id="308" r:id="rId14"/>
    <p:sldId id="309" r:id="rId15"/>
    <p:sldId id="324" r:id="rId16"/>
    <p:sldId id="311" r:id="rId17"/>
    <p:sldId id="302" r:id="rId18"/>
    <p:sldId id="312" r:id="rId19"/>
    <p:sldId id="315" r:id="rId20"/>
    <p:sldId id="299" r:id="rId21"/>
    <p:sldId id="322" r:id="rId22"/>
    <p:sldId id="314" r:id="rId23"/>
    <p:sldId id="317" r:id="rId24"/>
    <p:sldId id="318" r:id="rId25"/>
    <p:sldId id="319" r:id="rId26"/>
    <p:sldId id="320" r:id="rId27"/>
    <p:sldId id="316" r:id="rId28"/>
    <p:sldId id="323" r:id="rId29"/>
    <p:sldId id="275" r:id="rId30"/>
    <p:sldId id="321" r:id="rId31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Open Sans Light" panose="020B0306030504020204" pitchFamily="34" charset="0"/>
      <p:regular r:id="rId37"/>
      <p:bold r:id="rId38"/>
      <p:italic r:id="rId39"/>
      <p:boldItalic r:id="rId40"/>
    </p:embeddedFont>
    <p:embeddedFont>
      <p:font typeface="Open Sans SemiBold" panose="020B0706030804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A66948-8AC4-E747-B9A4-D610873DCDCB}" v="19" dt="2023-06-16T16:46:04.3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07019e4486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07019e4486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7019e4486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7019e4486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688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7019e4486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7019e4486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514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7019e4486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7019e4486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67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7019e4486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7019e4486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065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7019e4486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7019e4486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80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7019e4486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7019e4486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https://deepai.org/machine-learning-model/text2img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7829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cb26d3b2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fcb26d3b2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429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7019e4486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7019e4486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358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7019e4486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7019e4486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317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7019e4486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7019e4486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30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07019e4486_0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07019e4486_0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07019e4486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07019e4486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cb26d3b2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fcb26d3b2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44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7019e4486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7019e4486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55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7019e4486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7019e4486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828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7019e4486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7019e4486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027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7019e4486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7019e4486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009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7019e4486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7019e4486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747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7019e4486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7019e4486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764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7019e4486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7019e4486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033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7019e4486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07019e4486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07019e4486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07019e4486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07019e4486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07019e4486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991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cb26d3b2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fcb26d3b2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7019e4486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7019e4486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7019e4486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7019e4486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699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cb26d3b2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fcb26d3b2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217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7019e4486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7019e4486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5700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7019e4486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7019e4486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126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Simple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2"/>
          <p:cNvPicPr preferRelativeResize="0"/>
          <p:nvPr/>
        </p:nvPicPr>
        <p:blipFill rotWithShape="1">
          <a:blip r:embed="rId3">
            <a:alphaModFix/>
          </a:blip>
          <a:srcRect t="3420" b="-3420"/>
          <a:stretch/>
        </p:blipFill>
        <p:spPr>
          <a:xfrm>
            <a:off x="612600" y="4132943"/>
            <a:ext cx="2041075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subTitle" idx="1"/>
          </p:nvPr>
        </p:nvSpPr>
        <p:spPr>
          <a:xfrm>
            <a:off x="612600" y="2578525"/>
            <a:ext cx="6205800" cy="64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SemiBold"/>
              <a:buNone/>
              <a:defRPr sz="1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- Simple">
  <p:cSld name="TITLE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t="3420" b="-3420"/>
          <a:stretch/>
        </p:blipFill>
        <p:spPr>
          <a:xfrm>
            <a:off x="612600" y="4132943"/>
            <a:ext cx="2041075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- Shapes (Dark)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>
            <a:spLocks noGrp="1"/>
          </p:cNvSpPr>
          <p:nvPr>
            <p:ph type="title"/>
          </p:nvPr>
        </p:nvSpPr>
        <p:spPr>
          <a:xfrm>
            <a:off x="612600" y="612925"/>
            <a:ext cx="5621100" cy="7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0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5" name="Google Shape;145;p30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0"/>
          <p:cNvSpPr txBox="1">
            <a:spLocks noGrp="1"/>
          </p:cNvSpPr>
          <p:nvPr>
            <p:ph type="body" idx="1"/>
          </p:nvPr>
        </p:nvSpPr>
        <p:spPr>
          <a:xfrm>
            <a:off x="612600" y="1568200"/>
            <a:ext cx="56211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Navy Top Banner">
  <p:cSld name="TITLE_ONLY_1_1_1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>
            <a:spLocks noGrp="1"/>
          </p:cNvSpPr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1"/>
          <p:cNvSpPr/>
          <p:nvPr/>
        </p:nvSpPr>
        <p:spPr>
          <a:xfrm>
            <a:off x="150" y="0"/>
            <a:ext cx="9144000" cy="47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1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52" name="Google Shape;152;p31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1"/>
          <p:cNvSpPr txBox="1">
            <a:spLocks noGrp="1"/>
          </p:cNvSpPr>
          <p:nvPr>
            <p:ph type="body" idx="2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- Lines (Dark)">
  <p:cSld name="Section Divider - Lines (Dark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27" name="Google Shape;127;p26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28" name="Google Shape;128;p26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4460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 (Dark)">
  <p:cSld name="2 Columns (Dark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>
            <a:spLocks noGrp="1"/>
          </p:cNvSpPr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38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3" name="Google Shape;223;p38"/>
          <p:cNvSpPr txBox="1">
            <a:spLocks noGrp="1"/>
          </p:cNvSpPr>
          <p:nvPr>
            <p:ph type="subTitle" idx="1"/>
          </p:nvPr>
        </p:nvSpPr>
        <p:spPr>
          <a:xfrm>
            <a:off x="1814950" y="1888100"/>
            <a:ext cx="20949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38"/>
          <p:cNvSpPr txBox="1">
            <a:spLocks noGrp="1"/>
          </p:cNvSpPr>
          <p:nvPr>
            <p:ph type="subTitle" idx="2"/>
          </p:nvPr>
        </p:nvSpPr>
        <p:spPr>
          <a:xfrm>
            <a:off x="1814950" y="2457650"/>
            <a:ext cx="20949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38"/>
          <p:cNvSpPr txBox="1">
            <a:spLocks noGrp="1"/>
          </p:cNvSpPr>
          <p:nvPr>
            <p:ph type="subTitle" idx="3"/>
          </p:nvPr>
        </p:nvSpPr>
        <p:spPr>
          <a:xfrm>
            <a:off x="5234200" y="1888100"/>
            <a:ext cx="20949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38"/>
          <p:cNvSpPr txBox="1">
            <a:spLocks noGrp="1"/>
          </p:cNvSpPr>
          <p:nvPr>
            <p:ph type="subTitle" idx="4"/>
          </p:nvPr>
        </p:nvSpPr>
        <p:spPr>
          <a:xfrm>
            <a:off x="5234200" y="2457650"/>
            <a:ext cx="20949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27" name="Google Shape;227;p38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1468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2600" y="605125"/>
            <a:ext cx="79188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2600" y="1553875"/>
            <a:ext cx="7918800" cy="30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67" r:id="rId3"/>
    <p:sldLayoutId id="2147483676" r:id="rId4"/>
    <p:sldLayoutId id="2147483677" r:id="rId5"/>
    <p:sldLayoutId id="2147483697" r:id="rId6"/>
    <p:sldLayoutId id="214748369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7-most-demanded-job-roles-in-artificial-intelligenc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.slack.com/t/awssummer/shared_invite/zt-1vs7q4hdi-7jePvfe9XaE79wdW9csHhw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rive.google.com/drive/u/0/folders/1SLaJ2RN9r2pVEncBCsCv8QcAmf91AWwd" TargetMode="External"/><Relationship Id="rId4" Type="http://schemas.openxmlformats.org/officeDocument/2006/relationships/hyperlink" Target="mailto:Abdullah.nasser2597@gmail.co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daP6EtvJ5_SssbBY8oHL0B1hYi9KzrwviDzSUpui-vAeHjdw/viewfor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dacity.zendesk.com/hc/en-us/articles/210667103-Udacity-Honor-Cod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f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ctrTitle"/>
          </p:nvPr>
        </p:nvSpPr>
        <p:spPr>
          <a:xfrm>
            <a:off x="612599" y="985225"/>
            <a:ext cx="6509719" cy="123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Udacity Connect Session</a:t>
            </a:r>
            <a:endParaRPr dirty="0"/>
          </a:p>
        </p:txBody>
      </p:sp>
      <p:sp>
        <p:nvSpPr>
          <p:cNvPr id="395" name="Google Shape;395;p61"/>
          <p:cNvSpPr txBox="1">
            <a:spLocks noGrp="1"/>
          </p:cNvSpPr>
          <p:nvPr>
            <p:ph type="subTitle" idx="1"/>
          </p:nvPr>
        </p:nvSpPr>
        <p:spPr>
          <a:xfrm>
            <a:off x="612600" y="2578525"/>
            <a:ext cx="6205800" cy="64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4"/>
          <p:cNvSpPr txBox="1">
            <a:spLocks noGrp="1"/>
          </p:cNvSpPr>
          <p:nvPr>
            <p:ph type="title"/>
          </p:nvPr>
        </p:nvSpPr>
        <p:spPr>
          <a:xfrm>
            <a:off x="519731" y="2079226"/>
            <a:ext cx="4052269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Games</a:t>
            </a:r>
            <a:endParaRPr dirty="0"/>
          </a:p>
        </p:txBody>
      </p:sp>
      <p:sp>
        <p:nvSpPr>
          <p:cNvPr id="466" name="Google Shape;466;p74"/>
          <p:cNvSpPr txBox="1">
            <a:spLocks noGrp="1"/>
          </p:cNvSpPr>
          <p:nvPr>
            <p:ph type="subTitle" idx="1"/>
          </p:nvPr>
        </p:nvSpPr>
        <p:spPr>
          <a:xfrm>
            <a:off x="612600" y="212775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Why AI</a:t>
            </a:r>
            <a:endParaRPr sz="1800" dirty="0"/>
          </a:p>
        </p:txBody>
      </p:sp>
      <p:pic>
        <p:nvPicPr>
          <p:cNvPr id="2" name="Picture 1" descr="A picture containing microscope, computer, table&#10;&#10;Description automatically generated">
            <a:extLst>
              <a:ext uri="{FF2B5EF4-FFF2-40B4-BE49-F238E27FC236}">
                <a16:creationId xmlns:a16="http://schemas.microsoft.com/office/drawing/2014/main" id="{5AF702F1-EEA9-9BCB-7E05-0A07F159F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74" y="565439"/>
            <a:ext cx="2440884" cy="18283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43F8A9-ED46-E46B-0AFA-0C72CD33B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206" y="2529809"/>
            <a:ext cx="1763874" cy="2182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169360-291B-878E-AFDB-4D08403B4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255" y="2529809"/>
            <a:ext cx="1819076" cy="210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01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4"/>
          <p:cNvSpPr txBox="1">
            <a:spLocks noGrp="1"/>
          </p:cNvSpPr>
          <p:nvPr>
            <p:ph type="title"/>
          </p:nvPr>
        </p:nvSpPr>
        <p:spPr>
          <a:xfrm>
            <a:off x="519731" y="2079226"/>
            <a:ext cx="4052269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Chatbots</a:t>
            </a:r>
            <a:endParaRPr dirty="0"/>
          </a:p>
        </p:txBody>
      </p:sp>
      <p:sp>
        <p:nvSpPr>
          <p:cNvPr id="466" name="Google Shape;466;p74"/>
          <p:cNvSpPr txBox="1">
            <a:spLocks noGrp="1"/>
          </p:cNvSpPr>
          <p:nvPr>
            <p:ph type="subTitle" idx="1"/>
          </p:nvPr>
        </p:nvSpPr>
        <p:spPr>
          <a:xfrm>
            <a:off x="612600" y="212775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Why AI</a:t>
            </a:r>
            <a:endParaRPr sz="1800" dirty="0"/>
          </a:p>
        </p:txBody>
      </p:sp>
      <p:pic>
        <p:nvPicPr>
          <p:cNvPr id="2" name="Google Shape;139;p22">
            <a:extLst>
              <a:ext uri="{FF2B5EF4-FFF2-40B4-BE49-F238E27FC236}">
                <a16:creationId xmlns:a16="http://schemas.microsoft.com/office/drawing/2014/main" id="{0EAB0D11-6A6D-55AD-B68B-C990204E35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147" y="1336985"/>
            <a:ext cx="4572000" cy="25717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2971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4"/>
          <p:cNvSpPr txBox="1">
            <a:spLocks noGrp="1"/>
          </p:cNvSpPr>
          <p:nvPr>
            <p:ph type="title"/>
          </p:nvPr>
        </p:nvSpPr>
        <p:spPr>
          <a:xfrm>
            <a:off x="519731" y="2079226"/>
            <a:ext cx="4052269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Marketing</a:t>
            </a:r>
            <a:endParaRPr dirty="0"/>
          </a:p>
        </p:txBody>
      </p:sp>
      <p:sp>
        <p:nvSpPr>
          <p:cNvPr id="466" name="Google Shape;466;p74"/>
          <p:cNvSpPr txBox="1">
            <a:spLocks noGrp="1"/>
          </p:cNvSpPr>
          <p:nvPr>
            <p:ph type="subTitle" idx="1"/>
          </p:nvPr>
        </p:nvSpPr>
        <p:spPr>
          <a:xfrm>
            <a:off x="612600" y="212775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Why AI</a:t>
            </a:r>
            <a:endParaRPr sz="1800" dirty="0"/>
          </a:p>
        </p:txBody>
      </p:sp>
      <p:pic>
        <p:nvPicPr>
          <p:cNvPr id="3" name="Google Shape;91;p14">
            <a:extLst>
              <a:ext uri="{FF2B5EF4-FFF2-40B4-BE49-F238E27FC236}">
                <a16:creationId xmlns:a16="http://schemas.microsoft.com/office/drawing/2014/main" id="{867CA0C2-4441-4DBE-38AC-733D41DFDEE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672" y="1524984"/>
            <a:ext cx="4528502" cy="2547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9245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4"/>
          <p:cNvSpPr txBox="1">
            <a:spLocks noGrp="1"/>
          </p:cNvSpPr>
          <p:nvPr>
            <p:ph type="title"/>
          </p:nvPr>
        </p:nvSpPr>
        <p:spPr>
          <a:xfrm>
            <a:off x="519731" y="2079226"/>
            <a:ext cx="4052269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Healthcare</a:t>
            </a:r>
            <a:endParaRPr dirty="0"/>
          </a:p>
        </p:txBody>
      </p:sp>
      <p:sp>
        <p:nvSpPr>
          <p:cNvPr id="466" name="Google Shape;466;p74"/>
          <p:cNvSpPr txBox="1">
            <a:spLocks noGrp="1"/>
          </p:cNvSpPr>
          <p:nvPr>
            <p:ph type="subTitle" idx="1"/>
          </p:nvPr>
        </p:nvSpPr>
        <p:spPr>
          <a:xfrm>
            <a:off x="612600" y="212775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Why AI</a:t>
            </a:r>
            <a:endParaRPr sz="1800" dirty="0"/>
          </a:p>
        </p:txBody>
      </p:sp>
      <p:pic>
        <p:nvPicPr>
          <p:cNvPr id="2" name="Google Shape;115;p18">
            <a:extLst>
              <a:ext uri="{FF2B5EF4-FFF2-40B4-BE49-F238E27FC236}">
                <a16:creationId xmlns:a16="http://schemas.microsoft.com/office/drawing/2014/main" id="{EFA0BC50-62EF-8CE3-9C79-4A215B93AF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67" y="1160545"/>
            <a:ext cx="4528502" cy="30182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735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4"/>
          <p:cNvSpPr txBox="1">
            <a:spLocks noGrp="1"/>
          </p:cNvSpPr>
          <p:nvPr>
            <p:ph type="title"/>
          </p:nvPr>
        </p:nvSpPr>
        <p:spPr>
          <a:xfrm>
            <a:off x="519731" y="2079226"/>
            <a:ext cx="4052269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Autonomous vehicles</a:t>
            </a:r>
            <a:endParaRPr dirty="0"/>
          </a:p>
        </p:txBody>
      </p:sp>
      <p:sp>
        <p:nvSpPr>
          <p:cNvPr id="466" name="Google Shape;466;p74"/>
          <p:cNvSpPr txBox="1">
            <a:spLocks noGrp="1"/>
          </p:cNvSpPr>
          <p:nvPr>
            <p:ph type="subTitle" idx="1"/>
          </p:nvPr>
        </p:nvSpPr>
        <p:spPr>
          <a:xfrm>
            <a:off x="612600" y="212775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Why AI</a:t>
            </a:r>
            <a:endParaRPr sz="1800" dirty="0"/>
          </a:p>
        </p:txBody>
      </p:sp>
      <p:pic>
        <p:nvPicPr>
          <p:cNvPr id="3" name="Google Shape;133;p21">
            <a:extLst>
              <a:ext uri="{FF2B5EF4-FFF2-40B4-BE49-F238E27FC236}">
                <a16:creationId xmlns:a16="http://schemas.microsoft.com/office/drawing/2014/main" id="{EDD54D95-7264-A699-33FA-D525DBA7E6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632" y="1031288"/>
            <a:ext cx="4528501" cy="3308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6115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4"/>
          <p:cNvSpPr txBox="1">
            <a:spLocks noGrp="1"/>
          </p:cNvSpPr>
          <p:nvPr>
            <p:ph type="title"/>
          </p:nvPr>
        </p:nvSpPr>
        <p:spPr>
          <a:xfrm>
            <a:off x="519731" y="1922063"/>
            <a:ext cx="4052269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 To Art</a:t>
            </a:r>
            <a:endParaRPr dirty="0"/>
          </a:p>
        </p:txBody>
      </p:sp>
      <p:sp>
        <p:nvSpPr>
          <p:cNvPr id="466" name="Google Shape;466;p74"/>
          <p:cNvSpPr txBox="1">
            <a:spLocks noGrp="1"/>
          </p:cNvSpPr>
          <p:nvPr>
            <p:ph type="subTitle" idx="1"/>
          </p:nvPr>
        </p:nvSpPr>
        <p:spPr>
          <a:xfrm>
            <a:off x="612600" y="212775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Why AI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9A38E-AB98-27EC-BD46-B11BDA242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463" y="581874"/>
            <a:ext cx="3529010" cy="3546168"/>
          </a:xfrm>
          <a:prstGeom prst="rect">
            <a:avLst/>
          </a:prstGeom>
        </p:spPr>
      </p:pic>
      <p:sp>
        <p:nvSpPr>
          <p:cNvPr id="3" name="Google Shape;465;p74">
            <a:extLst>
              <a:ext uri="{FF2B5EF4-FFF2-40B4-BE49-F238E27FC236}">
                <a16:creationId xmlns:a16="http://schemas.microsoft.com/office/drawing/2014/main" id="{22A0DCDA-B56C-01D3-C9DC-9A0DAEED869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612973" y="4281976"/>
            <a:ext cx="3616500" cy="7720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Flower in space with a person playing guitar in the background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8721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4"/>
          <p:cNvSpPr txBox="1">
            <a:spLocks noGrp="1"/>
          </p:cNvSpPr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Careers in AI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2864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4"/>
          <p:cNvSpPr txBox="1">
            <a:spLocks noGrp="1"/>
          </p:cNvSpPr>
          <p:nvPr>
            <p:ph type="body" idx="2"/>
          </p:nvPr>
        </p:nvSpPr>
        <p:spPr>
          <a:xfrm>
            <a:off x="612600" y="1856875"/>
            <a:ext cx="3616500" cy="16149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Common job titles in the field of AI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Check this 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 for a detailed explanation of each job title</a:t>
            </a:r>
            <a:endParaRPr dirty="0"/>
          </a:p>
        </p:txBody>
      </p:sp>
      <p:sp>
        <p:nvSpPr>
          <p:cNvPr id="466" name="Google Shape;466;p74"/>
          <p:cNvSpPr txBox="1">
            <a:spLocks noGrp="1"/>
          </p:cNvSpPr>
          <p:nvPr>
            <p:ph type="subTitle" idx="1"/>
          </p:nvPr>
        </p:nvSpPr>
        <p:spPr>
          <a:xfrm>
            <a:off x="612600" y="212775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Careers in AI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4F2B3-0624-4325-5EA7-2187EC39F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700" y="935831"/>
            <a:ext cx="4278558" cy="304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11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4"/>
          <p:cNvSpPr txBox="1">
            <a:spLocks noGrp="1"/>
          </p:cNvSpPr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Salary of an AI engineer with &lt; 1 year of experience </a:t>
            </a:r>
            <a:endParaRPr dirty="0"/>
          </a:p>
        </p:txBody>
      </p:sp>
      <p:sp>
        <p:nvSpPr>
          <p:cNvPr id="466" name="Google Shape;466;p74"/>
          <p:cNvSpPr txBox="1">
            <a:spLocks noGrp="1"/>
          </p:cNvSpPr>
          <p:nvPr>
            <p:ph type="subTitle" idx="1"/>
          </p:nvPr>
        </p:nvSpPr>
        <p:spPr>
          <a:xfrm>
            <a:off x="612600" y="212775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Careers in AI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5CC28-88DA-3E77-1319-ABB2B6F45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00" y="1986107"/>
            <a:ext cx="8253175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63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4"/>
          <p:cNvSpPr txBox="1">
            <a:spLocks noGrp="1"/>
          </p:cNvSpPr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Salary of other related jobs with &lt; 1 year of experience </a:t>
            </a:r>
            <a:endParaRPr dirty="0"/>
          </a:p>
        </p:txBody>
      </p:sp>
      <p:sp>
        <p:nvSpPr>
          <p:cNvPr id="466" name="Google Shape;466;p74"/>
          <p:cNvSpPr txBox="1">
            <a:spLocks noGrp="1"/>
          </p:cNvSpPr>
          <p:nvPr>
            <p:ph type="subTitle" idx="1"/>
          </p:nvPr>
        </p:nvSpPr>
        <p:spPr>
          <a:xfrm>
            <a:off x="612600" y="212775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Careers in AI</a:t>
            </a:r>
            <a:endParaRPr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098F31-44A9-E632-6BBE-2AA7A87B1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39" y="2068875"/>
            <a:ext cx="8430722" cy="22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7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3"/>
          <p:cNvSpPr txBox="1">
            <a:spLocks noGrp="1"/>
          </p:cNvSpPr>
          <p:nvPr>
            <p:ph type="title"/>
          </p:nvPr>
        </p:nvSpPr>
        <p:spPr>
          <a:xfrm>
            <a:off x="612600" y="612925"/>
            <a:ext cx="5621100" cy="7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</a:t>
            </a:r>
            <a:endParaRPr dirty="0"/>
          </a:p>
        </p:txBody>
      </p:sp>
      <p:sp>
        <p:nvSpPr>
          <p:cNvPr id="459" name="Google Shape;459;p73"/>
          <p:cNvSpPr txBox="1">
            <a:spLocks noGrp="1"/>
          </p:cNvSpPr>
          <p:nvPr>
            <p:ph type="body" idx="1"/>
          </p:nvPr>
        </p:nvSpPr>
        <p:spPr>
          <a:xfrm>
            <a:off x="612600" y="1568200"/>
            <a:ext cx="56211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Introductions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Why Python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Why AI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Careers In AI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Some Important Notes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Next Week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93"/>
          <p:cNvSpPr txBox="1">
            <a:spLocks noGrp="1"/>
          </p:cNvSpPr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Break Time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4"/>
          <p:cNvSpPr txBox="1">
            <a:spLocks noGrp="1"/>
          </p:cNvSpPr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Important Notes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881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4"/>
          <p:cNvSpPr txBox="1">
            <a:spLocks noGrp="1"/>
          </p:cNvSpPr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Slack </a:t>
            </a:r>
            <a:endParaRPr dirty="0"/>
          </a:p>
        </p:txBody>
      </p:sp>
      <p:sp>
        <p:nvSpPr>
          <p:cNvPr id="465" name="Google Shape;465;p74"/>
          <p:cNvSpPr txBox="1">
            <a:spLocks noGrp="1"/>
          </p:cNvSpPr>
          <p:nvPr>
            <p:ph type="body" idx="2"/>
          </p:nvPr>
        </p:nvSpPr>
        <p:spPr>
          <a:xfrm>
            <a:off x="612600" y="1856875"/>
            <a:ext cx="755985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Slack will be our main form of communication outside of the connect session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Slack group </a:t>
            </a:r>
            <a:r>
              <a:rPr lang="en-US" dirty="0">
                <a:hlinkClick r:id="rId3"/>
              </a:rPr>
              <a:t>access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However you can also reach me via email: </a:t>
            </a:r>
            <a:r>
              <a:rPr lang="en-US" u="sng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Abdullah.nasser2597@gmail.com</a:t>
            </a:r>
            <a:endParaRPr lang="en-US" u="sng" dirty="0"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tx1"/>
                </a:solidFill>
              </a:rPr>
              <a:t>And you will find the sessions </a:t>
            </a:r>
            <a:r>
              <a:rPr lang="en-US" dirty="0">
                <a:solidFill>
                  <a:schemeClr val="tx1"/>
                </a:solidFill>
                <a:hlinkClick r:id="rId5"/>
              </a:rPr>
              <a:t>here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66" name="Google Shape;466;p74"/>
          <p:cNvSpPr txBox="1">
            <a:spLocks noGrp="1"/>
          </p:cNvSpPr>
          <p:nvPr>
            <p:ph type="subTitle" idx="1"/>
          </p:nvPr>
        </p:nvSpPr>
        <p:spPr>
          <a:xfrm>
            <a:off x="612600" y="212775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Some Important Notes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896393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4"/>
          <p:cNvSpPr txBox="1">
            <a:spLocks noGrp="1"/>
          </p:cNvSpPr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 session switch request</a:t>
            </a:r>
            <a:endParaRPr dirty="0"/>
          </a:p>
        </p:txBody>
      </p:sp>
      <p:sp>
        <p:nvSpPr>
          <p:cNvPr id="465" name="Google Shape;465;p74"/>
          <p:cNvSpPr txBox="1">
            <a:spLocks noGrp="1"/>
          </p:cNvSpPr>
          <p:nvPr>
            <p:ph type="body" idx="2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For those who wish to change their Connect session time fill this </a:t>
            </a:r>
            <a:r>
              <a:rPr lang="en-US" dirty="0">
                <a:hlinkClick r:id="rId3"/>
              </a:rPr>
              <a:t>forum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466" name="Google Shape;466;p74"/>
          <p:cNvSpPr txBox="1">
            <a:spLocks noGrp="1"/>
          </p:cNvSpPr>
          <p:nvPr>
            <p:ph type="subTitle" idx="1"/>
          </p:nvPr>
        </p:nvSpPr>
        <p:spPr>
          <a:xfrm>
            <a:off x="612600" y="212775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Some Important Notes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765025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4"/>
          <p:cNvSpPr txBox="1">
            <a:spLocks noGrp="1"/>
          </p:cNvSpPr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 session</a:t>
            </a:r>
            <a:endParaRPr dirty="0"/>
          </a:p>
        </p:txBody>
      </p:sp>
      <p:sp>
        <p:nvSpPr>
          <p:cNvPr id="465" name="Google Shape;465;p74"/>
          <p:cNvSpPr txBox="1">
            <a:spLocks noGrp="1"/>
          </p:cNvSpPr>
          <p:nvPr>
            <p:ph type="body" idx="2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3434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Whenever possible, make sure you have a stable Internet connection for virtual sessions.</a:t>
            </a:r>
            <a:endParaRPr lang="en-US" b="1" i="0" u="none" strike="noStrike" dirty="0">
              <a:solidFill>
                <a:srgbClr val="7F8C8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3434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Please attend the session in a quiet place without any distractions.</a:t>
            </a:r>
            <a:endParaRPr lang="en-US" b="1" i="0" u="none" strike="noStrike" dirty="0">
              <a:solidFill>
                <a:srgbClr val="7F8C8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3434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Voice participation is mandatory, so be sure to have a working microphone!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Camera participation is not mandatory, but is welcomed.</a:t>
            </a:r>
            <a:endParaRPr lang="en-US" b="1" i="0" u="none" strike="noStrike" dirty="0">
              <a:solidFill>
                <a:srgbClr val="7F8C8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3434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 is monitored during the session, so please use appropriate language at all times. </a:t>
            </a:r>
            <a:endParaRPr lang="en-US" b="1" i="0" u="none" strike="noStrike" dirty="0">
              <a:solidFill>
                <a:srgbClr val="7F8C8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6" name="Google Shape;466;p74"/>
          <p:cNvSpPr txBox="1">
            <a:spLocks noGrp="1"/>
          </p:cNvSpPr>
          <p:nvPr>
            <p:ph type="subTitle" idx="1"/>
          </p:nvPr>
        </p:nvSpPr>
        <p:spPr>
          <a:xfrm>
            <a:off x="612600" y="212775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Some Important Notes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709646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4"/>
          <p:cNvSpPr txBox="1">
            <a:spLocks noGrp="1"/>
          </p:cNvSpPr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Classroom</a:t>
            </a:r>
            <a:endParaRPr dirty="0"/>
          </a:p>
        </p:txBody>
      </p:sp>
      <p:sp>
        <p:nvSpPr>
          <p:cNvPr id="465" name="Google Shape;465;p74"/>
          <p:cNvSpPr txBox="1">
            <a:spLocks noGrp="1"/>
          </p:cNvSpPr>
          <p:nvPr>
            <p:ph type="body" idx="2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3434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Spending 10 – 15 hours on your nanodegree each week is recommended to graduate from the program</a:t>
            </a:r>
            <a:endParaRPr lang="en-US" b="1" i="0" u="none" strike="noStrike" dirty="0">
              <a:solidFill>
                <a:srgbClr val="7F8C8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6" name="Google Shape;466;p74"/>
          <p:cNvSpPr txBox="1">
            <a:spLocks noGrp="1"/>
          </p:cNvSpPr>
          <p:nvPr>
            <p:ph type="subTitle" idx="1"/>
          </p:nvPr>
        </p:nvSpPr>
        <p:spPr>
          <a:xfrm>
            <a:off x="612600" y="212775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Some Important Notes</a:t>
            </a:r>
            <a:endParaRPr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9F7EEE-939A-1D7F-15D5-991366530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81" y="2571750"/>
            <a:ext cx="7108030" cy="15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960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4"/>
          <p:cNvSpPr txBox="1">
            <a:spLocks noGrp="1"/>
          </p:cNvSpPr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Revoking Warning</a:t>
            </a:r>
            <a:endParaRPr dirty="0"/>
          </a:p>
        </p:txBody>
      </p:sp>
      <p:sp>
        <p:nvSpPr>
          <p:cNvPr id="466" name="Google Shape;466;p74"/>
          <p:cNvSpPr txBox="1">
            <a:spLocks noGrp="1"/>
          </p:cNvSpPr>
          <p:nvPr>
            <p:ph type="subTitle" idx="1"/>
          </p:nvPr>
        </p:nvSpPr>
        <p:spPr>
          <a:xfrm>
            <a:off x="612600" y="212775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Some Important Notes</a:t>
            </a:r>
            <a:endParaRPr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EBE63-5D57-675A-FD58-26A2DEDE5C86}"/>
              </a:ext>
            </a:extLst>
          </p:cNvPr>
          <p:cNvSpPr txBox="1"/>
          <p:nvPr/>
        </p:nvSpPr>
        <p:spPr>
          <a:xfrm>
            <a:off x="1050131" y="1608825"/>
            <a:ext cx="6700838" cy="31085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434343"/>
                </a:solidFill>
                <a:effectLst/>
                <a:latin typeface="Open Sans" panose="020B0606030504020204" pitchFamily="34" charset="0"/>
              </a:rPr>
              <a:t>To avoid the risk of getting </a:t>
            </a:r>
            <a:r>
              <a:rPr lang="en-US" sz="1400" b="1" i="0" u="none" strike="noStrike" dirty="0">
                <a:solidFill>
                  <a:srgbClr val="434343"/>
                </a:solidFill>
                <a:effectLst/>
                <a:latin typeface="Open Sans" panose="020B0606030504020204" pitchFamily="34" charset="0"/>
              </a:rPr>
              <a:t>revoked</a:t>
            </a:r>
            <a:r>
              <a:rPr lang="en-US" sz="1400" b="0" i="0" u="none" strike="noStrike" dirty="0">
                <a:solidFill>
                  <a:srgbClr val="434343"/>
                </a:solidFill>
                <a:effectLst/>
                <a:latin typeface="Open Sans" panose="020B0606030504020204" pitchFamily="34" charset="0"/>
              </a:rPr>
              <a:t> from your Nanodegree and losing your scholarship, make sure you:</a:t>
            </a:r>
            <a:endParaRPr 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u="none" strike="noStrike" dirty="0">
                <a:solidFill>
                  <a:srgbClr val="434343"/>
                </a:solidFill>
                <a:effectLst/>
                <a:latin typeface="Open Sans" panose="020B0606030504020204" pitchFamily="34" charset="0"/>
              </a:rPr>
              <a:t>Submit your first projects on time and stay on track.</a:t>
            </a:r>
            <a:endParaRPr lang="en-US" sz="1400" b="0" i="0" u="none" strike="noStrike" dirty="0">
              <a:solidFill>
                <a:srgbClr val="666666"/>
              </a:solidFill>
              <a:effectLst/>
              <a:latin typeface="Open Sans" panose="020B0606030504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u="none" strike="noStrike" dirty="0">
                <a:solidFill>
                  <a:srgbClr val="434343"/>
                </a:solidFill>
                <a:effectLst/>
                <a:latin typeface="Open Sans" panose="020B0606030504020204" pitchFamily="34" charset="0"/>
              </a:rPr>
              <a:t>Attend your weekly </a:t>
            </a:r>
            <a:r>
              <a:rPr lang="en-US" sz="1400" b="1" i="0" u="none" strike="noStrike" dirty="0">
                <a:solidFill>
                  <a:srgbClr val="434343"/>
                </a:solidFill>
                <a:effectLst/>
                <a:latin typeface="Open Sans" panose="020B0606030504020204" pitchFamily="34" charset="0"/>
              </a:rPr>
              <a:t>Connect Session</a:t>
            </a:r>
            <a:r>
              <a:rPr lang="en-US" sz="1400" b="0" i="0" u="none" strike="noStrike" dirty="0">
                <a:solidFill>
                  <a:srgbClr val="434343"/>
                </a:solidFill>
                <a:effectLst/>
                <a:latin typeface="Open Sans" panose="020B0606030504020204" pitchFamily="34" charset="0"/>
              </a:rPr>
              <a:t> because attendance is mandatory. </a:t>
            </a:r>
            <a:endParaRPr lang="en-US" sz="1400" b="0" i="0" u="none" strike="noStrike" dirty="0">
              <a:solidFill>
                <a:srgbClr val="666666"/>
              </a:solidFill>
              <a:effectLst/>
              <a:latin typeface="Open Sans" panose="020B0606030504020204" pitchFamily="34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u="none" strike="noStrike" dirty="0">
                <a:solidFill>
                  <a:srgbClr val="434343"/>
                </a:solidFill>
                <a:effectLst/>
                <a:latin typeface="Open Sans" panose="020B0606030504020204" pitchFamily="34" charset="0"/>
              </a:rPr>
              <a:t>Follow your </a:t>
            </a:r>
            <a:r>
              <a:rPr lang="en-US" sz="1400" i="0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weekly schedule </a:t>
            </a:r>
            <a:r>
              <a:rPr lang="en-US" sz="1400" b="0" i="0" u="none" strike="noStrike" dirty="0">
                <a:solidFill>
                  <a:srgbClr val="434343"/>
                </a:solidFill>
                <a:effectLst/>
                <a:latin typeface="Open Sans" panose="020B0606030504020204" pitchFamily="34" charset="0"/>
              </a:rPr>
              <a:t>and make the necessary progress in your classroom.</a:t>
            </a:r>
            <a:endParaRPr lang="en-US" sz="1400" b="0" i="0" u="none" strike="noStrike" dirty="0">
              <a:solidFill>
                <a:srgbClr val="666666"/>
              </a:solidFill>
              <a:effectLst/>
              <a:latin typeface="Open Sans" panose="020B0606030504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400" b="0" i="0" u="none" strike="noStrike" dirty="0">
                <a:solidFill>
                  <a:srgbClr val="434343"/>
                </a:solidFill>
                <a:effectLst/>
                <a:latin typeface="Open Sans"/>
              </a:rPr>
              <a:t>Follow the rules above to avoid losing your scholarship in the revoking cycle that will happen by the </a:t>
            </a:r>
            <a:r>
              <a:rPr lang="en-US" sz="1400" b="1" i="0" u="none" strike="noStrike" dirty="0">
                <a:solidFill>
                  <a:srgbClr val="CC0000"/>
                </a:solidFill>
                <a:effectLst/>
                <a:latin typeface="Open Sans"/>
              </a:rPr>
              <a:t>5th week </a:t>
            </a:r>
            <a:r>
              <a:rPr lang="en-US" sz="1400" b="0" i="0" u="none" strike="noStrike" dirty="0">
                <a:solidFill>
                  <a:srgbClr val="434343"/>
                </a:solidFill>
                <a:effectLst/>
                <a:latin typeface="Open Sans"/>
              </a:rPr>
              <a:t>of this scholarship on </a:t>
            </a:r>
            <a:r>
              <a:rPr lang="en-US" b="1" dirty="0">
                <a:solidFill>
                  <a:srgbClr val="434343"/>
                </a:solidFill>
                <a:latin typeface="Open Sans"/>
              </a:rPr>
              <a:t>July</a:t>
            </a:r>
            <a:r>
              <a:rPr lang="en-US" sz="1400" b="1" i="0" u="none" strike="noStrike" dirty="0">
                <a:solidFill>
                  <a:srgbClr val="434343"/>
                </a:solidFill>
                <a:effectLst/>
                <a:latin typeface="Open Sans"/>
              </a:rPr>
              <a:t> </a:t>
            </a:r>
            <a:r>
              <a:rPr lang="en-US" b="1" dirty="0">
                <a:solidFill>
                  <a:srgbClr val="434343"/>
                </a:solidFill>
                <a:latin typeface="Open Sans"/>
              </a:rPr>
              <a:t>14th</a:t>
            </a:r>
            <a:r>
              <a:rPr lang="en-US" sz="1400" b="1" i="0" u="none" strike="noStrike" dirty="0">
                <a:solidFill>
                  <a:srgbClr val="434343"/>
                </a:solidFill>
                <a:effectLst/>
                <a:latin typeface="Open Sans"/>
              </a:rPr>
              <a:t>, </a:t>
            </a:r>
            <a:r>
              <a:rPr lang="en-US" b="1" dirty="0">
                <a:solidFill>
                  <a:srgbClr val="434343"/>
                </a:solidFill>
                <a:latin typeface="Open Sans"/>
              </a:rPr>
              <a:t>2023</a:t>
            </a:r>
            <a:r>
              <a:rPr lang="en-US" sz="1400" b="1" i="0" u="none" strike="noStrike" dirty="0">
                <a:solidFill>
                  <a:srgbClr val="434343"/>
                </a:solidFill>
                <a:effectLst/>
                <a:latin typeface="Open Sans"/>
              </a:rPr>
              <a:t>.</a:t>
            </a:r>
            <a:endParaRPr lang="en-US" b="0" dirty="0">
              <a:effectLst/>
              <a:latin typeface="Open Sans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400" b="1" i="0" u="none" strike="noStrike" dirty="0">
                <a:solidFill>
                  <a:srgbClr val="BF9000"/>
                </a:solidFill>
                <a:effectLst/>
                <a:latin typeface="Open Sans" panose="020B0606030504020204" pitchFamily="34" charset="0"/>
              </a:rPr>
              <a:t>Tip: </a:t>
            </a:r>
            <a:r>
              <a:rPr lang="en-US" sz="1400" b="0" i="0" u="none" strike="noStrike" dirty="0">
                <a:solidFill>
                  <a:srgbClr val="434343"/>
                </a:solidFill>
                <a:effectLst/>
                <a:latin typeface="Open Sans" panose="020B0606030504020204" pitchFamily="34" charset="0"/>
              </a:rPr>
              <a:t>Project reviewing might take from 1 to 3 days. We highly encourage you to try to submit your project as soon as you can and not wait until the last minute.</a:t>
            </a:r>
            <a:endParaRPr lang="en-US" b="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346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4"/>
          <p:cNvSpPr txBox="1">
            <a:spLocks noGrp="1"/>
          </p:cNvSpPr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endParaRPr dirty="0"/>
          </a:p>
        </p:txBody>
      </p:sp>
      <p:sp>
        <p:nvSpPr>
          <p:cNvPr id="465" name="Google Shape;465;p74"/>
          <p:cNvSpPr txBox="1">
            <a:spLocks noGrp="1"/>
          </p:cNvSpPr>
          <p:nvPr>
            <p:ph type="body" idx="2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CC0000"/>
                </a:solidFill>
                <a:effectLst/>
                <a:latin typeface="Open Sans" panose="020B0606030504020204" pitchFamily="34" charset="0"/>
              </a:rPr>
              <a:t>Plagiarism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(copying someone else’s work and presenting it as your own) is a </a:t>
            </a:r>
            <a:r>
              <a:rPr lang="en-US" b="0" i="0" u="none" strike="noStrike" dirty="0">
                <a:solidFill>
                  <a:srgbClr val="CC0000"/>
                </a:solidFill>
                <a:effectLst/>
                <a:latin typeface="Open Sans" panose="020B0606030504020204" pitchFamily="34" charset="0"/>
              </a:rPr>
              <a:t>violation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of the </a:t>
            </a:r>
            <a:r>
              <a:rPr lang="en-US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3"/>
              </a:rPr>
              <a:t>Udacity Honor Code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and we must insist on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no exceptions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to this policy. Scholars who submit plagiarized work risk losing access to the scholarship program and their ability to graduate from the Nanodegree. </a:t>
            </a:r>
            <a:endParaRPr lang="en-US" b="0" dirty="0">
              <a:effectLst/>
            </a:endParaRPr>
          </a:p>
          <a:p>
            <a:pPr marL="139700" indent="0">
              <a:buNone/>
            </a:pPr>
            <a:br>
              <a:rPr lang="en-US" dirty="0"/>
            </a:br>
            <a:endParaRPr dirty="0"/>
          </a:p>
        </p:txBody>
      </p:sp>
      <p:sp>
        <p:nvSpPr>
          <p:cNvPr id="466" name="Google Shape;466;p74"/>
          <p:cNvSpPr txBox="1">
            <a:spLocks noGrp="1"/>
          </p:cNvSpPr>
          <p:nvPr>
            <p:ph type="subTitle" idx="1"/>
          </p:nvPr>
        </p:nvSpPr>
        <p:spPr>
          <a:xfrm>
            <a:off x="612600" y="212775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Some Important Notes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380795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4"/>
          <p:cNvSpPr txBox="1">
            <a:spLocks noGrp="1"/>
          </p:cNvSpPr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to study before next session</a:t>
            </a:r>
            <a:endParaRPr dirty="0"/>
          </a:p>
        </p:txBody>
      </p:sp>
      <p:sp>
        <p:nvSpPr>
          <p:cNvPr id="465" name="Google Shape;465;p74"/>
          <p:cNvSpPr txBox="1">
            <a:spLocks noGrp="1"/>
          </p:cNvSpPr>
          <p:nvPr>
            <p:ph type="body" idx="2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Introduction to python for AI programmers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Why python programming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Data types and operators 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Data structures</a:t>
            </a:r>
            <a:endParaRPr sz="1400" dirty="0"/>
          </a:p>
        </p:txBody>
      </p:sp>
      <p:sp>
        <p:nvSpPr>
          <p:cNvPr id="466" name="Google Shape;466;p74"/>
          <p:cNvSpPr txBox="1">
            <a:spLocks noGrp="1"/>
          </p:cNvSpPr>
          <p:nvPr>
            <p:ph type="subTitle" idx="1"/>
          </p:nvPr>
        </p:nvSpPr>
        <p:spPr>
          <a:xfrm>
            <a:off x="612600" y="212775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Next Week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969995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9"/>
          <p:cNvSpPr txBox="1">
            <a:spLocks noGrp="1"/>
          </p:cNvSpPr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Any Questions?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1"/>
          <p:cNvSpPr/>
          <p:nvPr/>
        </p:nvSpPr>
        <p:spPr>
          <a:xfrm>
            <a:off x="1433650" y="1412175"/>
            <a:ext cx="2857500" cy="3019500"/>
          </a:xfrm>
          <a:prstGeom prst="roundRect">
            <a:avLst>
              <a:gd name="adj" fmla="val 23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81"/>
          <p:cNvSpPr/>
          <p:nvPr/>
        </p:nvSpPr>
        <p:spPr>
          <a:xfrm>
            <a:off x="4852900" y="1412175"/>
            <a:ext cx="2857500" cy="3019500"/>
          </a:xfrm>
          <a:prstGeom prst="roundRect">
            <a:avLst>
              <a:gd name="adj" fmla="val 23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81"/>
          <p:cNvSpPr txBox="1">
            <a:spLocks noGrp="1"/>
          </p:cNvSpPr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Introductions</a:t>
            </a:r>
            <a:endParaRPr dirty="0"/>
          </a:p>
        </p:txBody>
      </p:sp>
      <p:sp>
        <p:nvSpPr>
          <p:cNvPr id="567" name="Google Shape;567;p81"/>
          <p:cNvSpPr txBox="1">
            <a:spLocks noGrp="1"/>
          </p:cNvSpPr>
          <p:nvPr>
            <p:ph type="subTitle" idx="1"/>
          </p:nvPr>
        </p:nvSpPr>
        <p:spPr>
          <a:xfrm>
            <a:off x="1814950" y="1888100"/>
            <a:ext cx="20949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Professional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568" name="Google Shape;568;p81"/>
          <p:cNvSpPr txBox="1">
            <a:spLocks noGrp="1"/>
          </p:cNvSpPr>
          <p:nvPr>
            <p:ph type="subTitle" idx="2"/>
          </p:nvPr>
        </p:nvSpPr>
        <p:spPr>
          <a:xfrm>
            <a:off x="1814950" y="2457650"/>
            <a:ext cx="20949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dirty="0"/>
              <a:t>Country of origin and residence?</a:t>
            </a:r>
            <a:endParaRPr dirty="0"/>
          </a:p>
          <a:p>
            <a:pPr marL="228600" lvl="0" indent="-171450" algn="l" rtl="0">
              <a:spcBef>
                <a:spcPts val="1000"/>
              </a:spcBef>
              <a:spcAft>
                <a:spcPts val="0"/>
              </a:spcAft>
              <a:buSzPts val="900"/>
              <a:buChar char="●"/>
            </a:pPr>
            <a:r>
              <a:rPr lang="en-US" dirty="0"/>
              <a:t>Career and background?</a:t>
            </a:r>
            <a:endParaRPr dirty="0"/>
          </a:p>
          <a:p>
            <a:pPr marL="228600" lvl="0" indent="-171450" algn="l" rtl="0">
              <a:spcBef>
                <a:spcPts val="1000"/>
              </a:spcBef>
              <a:spcAft>
                <a:spcPts val="0"/>
              </a:spcAft>
              <a:buSzPts val="900"/>
              <a:buChar char="●"/>
            </a:pPr>
            <a:r>
              <a:rPr lang="en-US" dirty="0"/>
              <a:t>Why are you taking this course?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569" name="Google Shape;569;p81"/>
          <p:cNvSpPr txBox="1">
            <a:spLocks noGrp="1"/>
          </p:cNvSpPr>
          <p:nvPr>
            <p:ph type="subTitle" idx="3"/>
          </p:nvPr>
        </p:nvSpPr>
        <p:spPr>
          <a:xfrm>
            <a:off x="5234200" y="1888100"/>
            <a:ext cx="20949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Personal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570" name="Google Shape;570;p81"/>
          <p:cNvSpPr txBox="1">
            <a:spLocks noGrp="1"/>
          </p:cNvSpPr>
          <p:nvPr>
            <p:ph type="subTitle" idx="4"/>
          </p:nvPr>
        </p:nvSpPr>
        <p:spPr>
          <a:xfrm>
            <a:off x="5234200" y="2457650"/>
            <a:ext cx="20949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dirty="0"/>
              <a:t>Favorite activities?</a:t>
            </a:r>
            <a:endParaRPr dirty="0"/>
          </a:p>
          <a:p>
            <a:pPr marL="228600" lvl="0" indent="-171450" algn="l" rtl="0">
              <a:spcBef>
                <a:spcPts val="1000"/>
              </a:spcBef>
              <a:spcAft>
                <a:spcPts val="0"/>
              </a:spcAft>
              <a:buSzPts val="900"/>
              <a:buChar char="●"/>
            </a:pPr>
            <a:r>
              <a:rPr lang="en-US" dirty="0"/>
              <a:t>Recent life achievements?</a:t>
            </a:r>
          </a:p>
          <a:p>
            <a:pPr marL="228600" lvl="0" indent="-171450" algn="l" rtl="0">
              <a:spcBef>
                <a:spcPts val="1000"/>
              </a:spcBef>
              <a:spcAft>
                <a:spcPts val="0"/>
              </a:spcAft>
              <a:buSzPts val="900"/>
              <a:buChar char="●"/>
            </a:pPr>
            <a:r>
              <a:rPr lang="en-US" dirty="0"/>
              <a:t>Describe yourself in 2 – 3 words?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93"/>
          <p:cNvSpPr txBox="1">
            <a:spLocks noGrp="1"/>
          </p:cNvSpPr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500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4"/>
          <p:cNvSpPr txBox="1">
            <a:spLocks noGrp="1"/>
          </p:cNvSpPr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Python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>
            <a:spLocks noGrp="1"/>
          </p:cNvSpPr>
          <p:nvPr>
            <p:ph type="subTitle" idx="1"/>
          </p:nvPr>
        </p:nvSpPr>
        <p:spPr>
          <a:xfrm>
            <a:off x="612600" y="212775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Why Python</a:t>
            </a:r>
            <a:endParaRPr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BF00-410C-B3E0-D0B7-921F5AE08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659" y="579419"/>
            <a:ext cx="5761219" cy="40846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>
            <a:spLocks noGrp="1"/>
          </p:cNvSpPr>
          <p:nvPr>
            <p:ph type="subTitle" idx="1"/>
          </p:nvPr>
        </p:nvSpPr>
        <p:spPr>
          <a:xfrm>
            <a:off x="612600" y="212775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Why Python</a:t>
            </a:r>
            <a:endParaRPr sz="1800" dirty="0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23D96A54-7706-DA2A-02EC-4DCBD5084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62" y="811974"/>
            <a:ext cx="5638800" cy="351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72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4"/>
          <p:cNvSpPr txBox="1">
            <a:spLocks noGrp="1"/>
          </p:cNvSpPr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AI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6191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4"/>
          <p:cNvSpPr txBox="1">
            <a:spLocks noGrp="1"/>
          </p:cNvSpPr>
          <p:nvPr>
            <p:ph type="title"/>
          </p:nvPr>
        </p:nvSpPr>
        <p:spPr>
          <a:xfrm>
            <a:off x="519731" y="2079226"/>
            <a:ext cx="4052269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Speech to text</a:t>
            </a:r>
            <a:endParaRPr dirty="0"/>
          </a:p>
        </p:txBody>
      </p:sp>
      <p:sp>
        <p:nvSpPr>
          <p:cNvPr id="466" name="Google Shape;466;p74"/>
          <p:cNvSpPr txBox="1">
            <a:spLocks noGrp="1"/>
          </p:cNvSpPr>
          <p:nvPr>
            <p:ph type="subTitle" idx="1"/>
          </p:nvPr>
        </p:nvSpPr>
        <p:spPr>
          <a:xfrm>
            <a:off x="612600" y="212775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Why AI</a:t>
            </a:r>
            <a:endParaRPr sz="1800" dirty="0"/>
          </a:p>
        </p:txBody>
      </p:sp>
      <p:pic>
        <p:nvPicPr>
          <p:cNvPr id="2" name="Picture 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7D5A0929-4F64-C48E-58DC-9D80E9409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25" y="3025501"/>
            <a:ext cx="2924714" cy="17170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C62677-8EAA-B52D-4B08-9BDA717EF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863" y="960014"/>
            <a:ext cx="2915886" cy="161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33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4"/>
          <p:cNvSpPr txBox="1">
            <a:spLocks noGrp="1"/>
          </p:cNvSpPr>
          <p:nvPr>
            <p:ph type="title"/>
          </p:nvPr>
        </p:nvSpPr>
        <p:spPr>
          <a:xfrm>
            <a:off x="519731" y="2079226"/>
            <a:ext cx="4052269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classification</a:t>
            </a:r>
            <a:endParaRPr dirty="0"/>
          </a:p>
        </p:txBody>
      </p:sp>
      <p:sp>
        <p:nvSpPr>
          <p:cNvPr id="466" name="Google Shape;466;p74"/>
          <p:cNvSpPr txBox="1">
            <a:spLocks noGrp="1"/>
          </p:cNvSpPr>
          <p:nvPr>
            <p:ph type="subTitle" idx="1"/>
          </p:nvPr>
        </p:nvSpPr>
        <p:spPr>
          <a:xfrm>
            <a:off x="612600" y="212775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Why AI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1478B-BFD3-4990-A580-D3954131D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960" y="1533759"/>
            <a:ext cx="3877376" cy="235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52693"/>
      </p:ext>
    </p:extLst>
  </p:cSld>
  <p:clrMapOvr>
    <a:masterClrMapping/>
  </p:clrMapOvr>
</p:sld>
</file>

<file path=ppt/theme/theme1.xml><?xml version="1.0" encoding="utf-8"?>
<a:theme xmlns:a="http://schemas.openxmlformats.org/drawingml/2006/main" name="Udacity Rebrand">
  <a:themeElements>
    <a:clrScheme name="Simple Light">
      <a:dk1>
        <a:srgbClr val="0B0B0B"/>
      </a:dk1>
      <a:lt1>
        <a:srgbClr val="FFFFFF"/>
      </a:lt1>
      <a:dk2>
        <a:srgbClr val="171A53"/>
      </a:dk2>
      <a:lt2>
        <a:srgbClr val="F6F6F6"/>
      </a:lt2>
      <a:accent1>
        <a:srgbClr val="2015FF"/>
      </a:accent1>
      <a:accent2>
        <a:srgbClr val="00C5A1"/>
      </a:accent2>
      <a:accent3>
        <a:srgbClr val="DBE2E8"/>
      </a:accent3>
      <a:accent4>
        <a:srgbClr val="BDEA09"/>
      </a:accent4>
      <a:accent5>
        <a:srgbClr val="6597FF"/>
      </a:accent5>
      <a:accent6>
        <a:srgbClr val="B181FF"/>
      </a:accent6>
      <a:hlink>
        <a:srgbClr val="2015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554</Words>
  <Application>Microsoft Office PowerPoint</Application>
  <PresentationFormat>On-screen Show (16:9)</PresentationFormat>
  <Paragraphs>95</Paragraphs>
  <Slides>30</Slides>
  <Notes>30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Udacity Rebrand</vt:lpstr>
      <vt:lpstr>Udacity Connect Session</vt:lpstr>
      <vt:lpstr>Content</vt:lpstr>
      <vt:lpstr>Introductions</vt:lpstr>
      <vt:lpstr>Why Python</vt:lpstr>
      <vt:lpstr>PowerPoint Presentation</vt:lpstr>
      <vt:lpstr>PowerPoint Presentation</vt:lpstr>
      <vt:lpstr>Why AI</vt:lpstr>
      <vt:lpstr>Speech to text</vt:lpstr>
      <vt:lpstr>Image classification</vt:lpstr>
      <vt:lpstr>Games</vt:lpstr>
      <vt:lpstr>Chatbots</vt:lpstr>
      <vt:lpstr>Marketing</vt:lpstr>
      <vt:lpstr>Healthcare</vt:lpstr>
      <vt:lpstr>Autonomous vehicles</vt:lpstr>
      <vt:lpstr>Text To Art</vt:lpstr>
      <vt:lpstr>Careers in AI</vt:lpstr>
      <vt:lpstr>PowerPoint Presentation</vt:lpstr>
      <vt:lpstr>Salary of an AI engineer with &lt; 1 year of experience </vt:lpstr>
      <vt:lpstr>Salary of other related jobs with &lt; 1 year of experience </vt:lpstr>
      <vt:lpstr>Break Time</vt:lpstr>
      <vt:lpstr>Important Notes</vt:lpstr>
      <vt:lpstr>Slack </vt:lpstr>
      <vt:lpstr>Connect session switch request</vt:lpstr>
      <vt:lpstr>Connect session</vt:lpstr>
      <vt:lpstr>Classroom</vt:lpstr>
      <vt:lpstr>Revoking Warning</vt:lpstr>
      <vt:lpstr>Project</vt:lpstr>
      <vt:lpstr>What to study before next session</vt:lpstr>
      <vt:lpstr>Any 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Udacity Connect Session</dc:title>
  <cp:lastModifiedBy>Abdullah Nasser Mohamed Azab</cp:lastModifiedBy>
  <cp:revision>19</cp:revision>
  <dcterms:modified xsi:type="dcterms:W3CDTF">2023-06-16T17:55:39Z</dcterms:modified>
</cp:coreProperties>
</file>